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75" r:id="rId6"/>
    <p:sldId id="257" r:id="rId7"/>
    <p:sldId id="273" r:id="rId8"/>
    <p:sldId id="276" r:id="rId9"/>
    <p:sldId id="277" r:id="rId10"/>
    <p:sldId id="272" r:id="rId11"/>
    <p:sldId id="279" r:id="rId12"/>
    <p:sldId id="280" r:id="rId13"/>
    <p:sldId id="281" r:id="rId14"/>
    <p:sldId id="282" r:id="rId15"/>
    <p:sldId id="283" r:id="rId16"/>
    <p:sldId id="284" r:id="rId17"/>
    <p:sldId id="274" r:id="rId18"/>
  </p:sldIdLst>
  <p:sldSz cx="9144000" cy="5143500" type="screen16x9"/>
  <p:notesSz cx="6858000" cy="9144000"/>
  <p:embeddedFontLst>
    <p:embeddedFont>
      <p:font typeface="Franklin Gothic" panose="020B060402020202020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694"/>
  </p:normalViewPr>
  <p:slideViewPr>
    <p:cSldViewPr snapToGrid="0">
      <p:cViewPr varScale="1">
        <p:scale>
          <a:sx n="144" d="100"/>
          <a:sy n="144" d="100"/>
        </p:scale>
        <p:origin x="30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liss, Bruce A (bac7wj)" userId="ad51b9fb-fe64-47d8-9b57-8a4dd045bf30" providerId="ADAL" clId="{534D02A3-9E6F-4973-B17F-D2B380EDDD10}"/>
    <pc:docChg chg="undo custSel modSld sldOrd">
      <pc:chgData name="Corliss, Bruce A (bac7wj)" userId="ad51b9fb-fe64-47d8-9b57-8a4dd045bf30" providerId="ADAL" clId="{534D02A3-9E6F-4973-B17F-D2B380EDDD10}" dt="2023-01-18T17:00:52.870" v="381" actId="20577"/>
      <pc:docMkLst>
        <pc:docMk/>
      </pc:docMkLst>
      <pc:sldChg chg="ord">
        <pc:chgData name="Corliss, Bruce A (bac7wj)" userId="ad51b9fb-fe64-47d8-9b57-8a4dd045bf30" providerId="ADAL" clId="{534D02A3-9E6F-4973-B17F-D2B380EDDD10}" dt="2023-01-18T16:57:59.356" v="130"/>
        <pc:sldMkLst>
          <pc:docMk/>
          <pc:sldMk cId="865667291" sldId="274"/>
        </pc:sldMkLst>
      </pc:sldChg>
      <pc:sldChg chg="modSp mod ord">
        <pc:chgData name="Corliss, Bruce A (bac7wj)" userId="ad51b9fb-fe64-47d8-9b57-8a4dd045bf30" providerId="ADAL" clId="{534D02A3-9E6F-4973-B17F-D2B380EDDD10}" dt="2023-01-18T16:55:57.836" v="128" actId="20577"/>
        <pc:sldMkLst>
          <pc:docMk/>
          <pc:sldMk cId="1164298221" sldId="275"/>
        </pc:sldMkLst>
        <pc:spChg chg="mod">
          <ac:chgData name="Corliss, Bruce A (bac7wj)" userId="ad51b9fb-fe64-47d8-9b57-8a4dd045bf30" providerId="ADAL" clId="{534D02A3-9E6F-4973-B17F-D2B380EDDD10}" dt="2023-01-18T16:55:57.836" v="128" actId="20577"/>
          <ac:spMkLst>
            <pc:docMk/>
            <pc:sldMk cId="1164298221" sldId="275"/>
            <ac:spMk id="7" creationId="{3B9D25B5-5831-5971-4594-BAA94CBC4DCD}"/>
          </ac:spMkLst>
        </pc:spChg>
      </pc:sldChg>
      <pc:sldChg chg="modSp mod">
        <pc:chgData name="Corliss, Bruce A (bac7wj)" userId="ad51b9fb-fe64-47d8-9b57-8a4dd045bf30" providerId="ADAL" clId="{534D02A3-9E6F-4973-B17F-D2B380EDDD10}" dt="2023-01-18T16:59:39.169" v="374" actId="20577"/>
        <pc:sldMkLst>
          <pc:docMk/>
          <pc:sldMk cId="1380768306" sldId="276"/>
        </pc:sldMkLst>
        <pc:spChg chg="mod">
          <ac:chgData name="Corliss, Bruce A (bac7wj)" userId="ad51b9fb-fe64-47d8-9b57-8a4dd045bf30" providerId="ADAL" clId="{534D02A3-9E6F-4973-B17F-D2B380EDDD10}" dt="2023-01-18T16:59:39.169" v="374" actId="20577"/>
          <ac:spMkLst>
            <pc:docMk/>
            <pc:sldMk cId="1380768306" sldId="276"/>
            <ac:spMk id="7" creationId="{3B9D25B5-5831-5971-4594-BAA94CBC4DCD}"/>
          </ac:spMkLst>
        </pc:spChg>
      </pc:sldChg>
      <pc:sldChg chg="modSp mod">
        <pc:chgData name="Corliss, Bruce A (bac7wj)" userId="ad51b9fb-fe64-47d8-9b57-8a4dd045bf30" providerId="ADAL" clId="{534D02A3-9E6F-4973-B17F-D2B380EDDD10}" dt="2023-01-18T17:00:52.870" v="381" actId="20577"/>
        <pc:sldMkLst>
          <pc:docMk/>
          <pc:sldMk cId="1889689116" sldId="281"/>
        </pc:sldMkLst>
        <pc:spChg chg="mod">
          <ac:chgData name="Corliss, Bruce A (bac7wj)" userId="ad51b9fb-fe64-47d8-9b57-8a4dd045bf30" providerId="ADAL" clId="{534D02A3-9E6F-4973-B17F-D2B380EDDD10}" dt="2023-01-18T17:00:36.447" v="375" actId="20577"/>
          <ac:spMkLst>
            <pc:docMk/>
            <pc:sldMk cId="1889689116" sldId="281"/>
            <ac:spMk id="3" creationId="{679CB6A6-069F-F7A4-822E-36F34AB2D98A}"/>
          </ac:spMkLst>
        </pc:spChg>
        <pc:spChg chg="mod">
          <ac:chgData name="Corliss, Bruce A (bac7wj)" userId="ad51b9fb-fe64-47d8-9b57-8a4dd045bf30" providerId="ADAL" clId="{534D02A3-9E6F-4973-B17F-D2B380EDDD10}" dt="2023-01-18T17:00:52.870" v="381" actId="20577"/>
          <ac:spMkLst>
            <pc:docMk/>
            <pc:sldMk cId="1889689116" sldId="281"/>
            <ac:spMk id="14" creationId="{CE1A5A55-4D01-473D-A6A0-4F1689D8B2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5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8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5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5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5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5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4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20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297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Ggplot2 is a system for declaratively creating graphics base on The Grammar of Graphics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81FA129-0869-863F-BFE3-6AC82BFFD661}"/>
              </a:ext>
            </a:extLst>
          </p:cNvPr>
          <p:cNvSpPr/>
          <p:nvPr/>
        </p:nvSpPr>
        <p:spPr>
          <a:xfrm>
            <a:off x="1727200" y="2997938"/>
            <a:ext cx="190638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BBCE067-235B-2067-3467-6B719490F551}"/>
              </a:ext>
            </a:extLst>
          </p:cNvPr>
          <p:cNvSpPr/>
          <p:nvPr/>
        </p:nvSpPr>
        <p:spPr>
          <a:xfrm rot="5400000">
            <a:off x="3853324" y="2429973"/>
            <a:ext cx="548676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465E1C-4F9C-541B-8824-383C78C1A3AB}"/>
              </a:ext>
            </a:extLst>
          </p:cNvPr>
          <p:cNvSpPr/>
          <p:nvPr/>
        </p:nvSpPr>
        <p:spPr>
          <a:xfrm rot="16200000">
            <a:off x="3711087" y="3665300"/>
            <a:ext cx="833150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2DB624-D913-9494-8348-D63BD9560802}"/>
              </a:ext>
            </a:extLst>
          </p:cNvPr>
          <p:cNvSpPr/>
          <p:nvPr/>
        </p:nvSpPr>
        <p:spPr>
          <a:xfrm rot="19364033">
            <a:off x="2897995" y="3503557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6DCE0A-1270-5F63-2513-8CC31528AC7A}"/>
              </a:ext>
            </a:extLst>
          </p:cNvPr>
          <p:cNvSpPr/>
          <p:nvPr/>
        </p:nvSpPr>
        <p:spPr>
          <a:xfrm rot="2285253">
            <a:off x="2897994" y="2465708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0F0806-5654-795F-D3EA-814961E61566}"/>
              </a:ext>
            </a:extLst>
          </p:cNvPr>
          <p:cNvSpPr/>
          <p:nvPr/>
        </p:nvSpPr>
        <p:spPr>
          <a:xfrm rot="13429068">
            <a:off x="4634486" y="3568430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ACE640-D88C-64E0-F4CF-052A68D44CB2}"/>
              </a:ext>
            </a:extLst>
          </p:cNvPr>
          <p:cNvSpPr/>
          <p:nvPr/>
        </p:nvSpPr>
        <p:spPr>
          <a:xfrm>
            <a:off x="820538" y="2805611"/>
            <a:ext cx="90666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C2D63-F855-C93F-0A8B-740BA7CA16BD}"/>
              </a:ext>
            </a:extLst>
          </p:cNvPr>
          <p:cNvSpPr/>
          <p:nvPr/>
        </p:nvSpPr>
        <p:spPr>
          <a:xfrm>
            <a:off x="6033888" y="2805611"/>
            <a:ext cx="111621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A62FB-9B71-20BF-5A16-C90D9CC7A108}"/>
              </a:ext>
            </a:extLst>
          </p:cNvPr>
          <p:cNvSpPr/>
          <p:nvPr/>
        </p:nvSpPr>
        <p:spPr>
          <a:xfrm>
            <a:off x="2051911" y="3742236"/>
            <a:ext cx="1047588" cy="5190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Geometry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B6A2E-A9A2-0BEA-3F0C-3476AA838DDB}"/>
              </a:ext>
            </a:extLst>
          </p:cNvPr>
          <p:cNvSpPr/>
          <p:nvPr/>
        </p:nvSpPr>
        <p:spPr>
          <a:xfrm>
            <a:off x="1852128" y="1798480"/>
            <a:ext cx="1221681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 Mappings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FD093-B4CD-A448-4B0B-7692ABD71E01}"/>
              </a:ext>
            </a:extLst>
          </p:cNvPr>
          <p:cNvSpPr/>
          <p:nvPr/>
        </p:nvSpPr>
        <p:spPr>
          <a:xfrm>
            <a:off x="3511180" y="4045270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CC543-46BE-CA84-9556-7545F352AB10}"/>
              </a:ext>
            </a:extLst>
          </p:cNvPr>
          <p:cNvSpPr/>
          <p:nvPr/>
        </p:nvSpPr>
        <p:spPr>
          <a:xfrm>
            <a:off x="5166890" y="3762695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Annotations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5A55-4D01-473D-A6A0-4F1689D8B28A}"/>
              </a:ext>
            </a:extLst>
          </p:cNvPr>
          <p:cNvSpPr/>
          <p:nvPr/>
        </p:nvSpPr>
        <p:spPr>
          <a:xfrm>
            <a:off x="3540368" y="1690220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Chart Visual </a:t>
            </a:r>
            <a:r>
              <a:rPr lang="en-US" dirty="0">
                <a:solidFill>
                  <a:schemeClr val="tx1"/>
                </a:solidFill>
              </a:rPr>
              <a:t>Themes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1DDE648-F2E2-87D3-C874-A7E7C3A29D62}"/>
              </a:ext>
            </a:extLst>
          </p:cNvPr>
          <p:cNvSpPr/>
          <p:nvPr/>
        </p:nvSpPr>
        <p:spPr>
          <a:xfrm>
            <a:off x="4737302" y="2997938"/>
            <a:ext cx="129145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9CB6A6-069F-F7A4-822E-36F34AB2D98A}"/>
              </a:ext>
            </a:extLst>
          </p:cNvPr>
          <p:cNvSpPr/>
          <p:nvPr/>
        </p:nvSpPr>
        <p:spPr>
          <a:xfrm>
            <a:off x="3626706" y="2805611"/>
            <a:ext cx="111621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88968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DF1DAED-EEF5-9B2B-7EFC-E96E4D61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55" y="1122488"/>
            <a:ext cx="637766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0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 err="1">
                <a:solidFill>
                  <a:srgbClr val="1A2835"/>
                </a:solidFill>
              </a:rPr>
              <a:t>plotly</a:t>
            </a:r>
            <a:endParaRPr lang="en-US" sz="3220" dirty="0">
              <a:solidFill>
                <a:srgbClr val="1A2835"/>
              </a:solidFill>
            </a:endParaRP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sz="1600" b="0" dirty="0">
                <a:solidFill>
                  <a:srgbClr val="1A2835"/>
                </a:solidFill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package for creating interactive web-based graphs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09662-15F0-CE64-8662-2C52E7E2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43210" r="52639" b="12314"/>
          <a:stretch/>
        </p:blipFill>
        <p:spPr>
          <a:xfrm>
            <a:off x="2070100" y="1606550"/>
            <a:ext cx="4146550" cy="30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2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Shiny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1137984"/>
            <a:ext cx="7197388" cy="178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package that makes it easy to build interactive web applications straight from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Example:  </a:t>
            </a:r>
            <a:r>
              <a:rPr lang="en-US" sz="1600" b="0" dirty="0"/>
              <a:t>https://</a:t>
            </a:r>
            <a:r>
              <a:rPr lang="en-US" sz="1600" b="0" dirty="0" err="1"/>
              <a:t>youmi.shinyapps.io</a:t>
            </a:r>
            <a:r>
              <a:rPr lang="en-US" sz="1600" b="0" dirty="0"/>
              <a:t>/</a:t>
            </a:r>
            <a:r>
              <a:rPr lang="en-US" sz="1600" b="0" dirty="0" err="1"/>
              <a:t>curobustml</a:t>
            </a:r>
            <a:r>
              <a:rPr lang="en-US" sz="1600" b="0" dirty="0"/>
              <a:t>/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/>
              <a:t>Examples: https://</a:t>
            </a:r>
            <a:r>
              <a:rPr lang="en-US" sz="1600" b="0" dirty="0" err="1"/>
              <a:t>shiny.rstudio.com</a:t>
            </a:r>
            <a:r>
              <a:rPr lang="en-US" sz="1600" b="0" dirty="0"/>
              <a:t>/gallery/</a:t>
            </a:r>
          </a:p>
        </p:txBody>
      </p:sp>
    </p:spTree>
    <p:extLst>
      <p:ext uri="{BB962C8B-B14F-4D97-AF65-F5344CB8AC3E}">
        <p14:creationId xmlns:p14="http://schemas.microsoft.com/office/powerpoint/2010/main" val="285997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Introduce Yourself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Major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Year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Favorite hobby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Pre-class Survey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complete while I </a:t>
            </a:r>
            <a:r>
              <a:rPr lang="en-US" sz="2020" b="0">
                <a:solidFill>
                  <a:srgbClr val="1A2835"/>
                </a:solidFill>
              </a:rPr>
              <a:t>am talking.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Instructor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6;p19">
            <a:extLst>
              <a:ext uri="{FF2B5EF4-FFF2-40B4-BE49-F238E27FC236}">
                <a16:creationId xmlns:a16="http://schemas.microsoft.com/office/drawing/2014/main" id="{E14782A1-17CD-1568-7040-13E4215F1B0A}"/>
              </a:ext>
            </a:extLst>
          </p:cNvPr>
          <p:cNvSpPr txBox="1">
            <a:spLocks/>
          </p:cNvSpPr>
          <p:nvPr/>
        </p:nvSpPr>
        <p:spPr>
          <a:xfrm>
            <a:off x="402397" y="1356913"/>
            <a:ext cx="4823880" cy="257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Bruce Corliss </a:t>
            </a:r>
            <a:r>
              <a:rPr lang="en-US" sz="1200" b="0" dirty="0">
                <a:solidFill>
                  <a:srgbClr val="1A2835"/>
                </a:solidFill>
              </a:rPr>
              <a:t>(he/him/his)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PhD in Biomedical Engineering at UVA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Research is focused on scientific method (p-value alternative)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Favorite hobby: rock climbing! </a:t>
            </a:r>
          </a:p>
        </p:txBody>
      </p:sp>
      <p:pic>
        <p:nvPicPr>
          <p:cNvPr id="7" name="Picture 6" descr="A picture containing person, outdoor, nature, cave&#10;&#10;Description automatically generated">
            <a:extLst>
              <a:ext uri="{FF2B5EF4-FFF2-40B4-BE49-F238E27FC236}">
                <a16:creationId xmlns:a16="http://schemas.microsoft.com/office/drawing/2014/main" id="{20402788-3657-00B2-5476-5F7C224D4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4" y="579786"/>
            <a:ext cx="3689076" cy="36890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Shan Xu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PhD Candidate, Department of Systems and Information Engineering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Favorite hobby?</a:t>
            </a:r>
          </a:p>
        </p:txBody>
      </p:sp>
    </p:spTree>
    <p:extLst>
      <p:ext uri="{BB962C8B-B14F-4D97-AF65-F5344CB8AC3E}">
        <p14:creationId xmlns:p14="http://schemas.microsoft.com/office/powerpoint/2010/main" val="296017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Course Structure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755654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Syllabus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Grading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Expectations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Transparent Teaching Style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“Unsolicited Life Advice”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R/R Studio Install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6290497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Detailed instructions were sent out last week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9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86375" y="2248500"/>
            <a:ext cx="77733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dirty="0">
                <a:solidFill>
                  <a:srgbClr val="1A2835"/>
                </a:solidFill>
              </a:rPr>
              <a:t>Specific R Packages We Will Cover</a:t>
            </a:r>
            <a:endParaRPr sz="2020" dirty="0">
              <a:solidFill>
                <a:srgbClr val="1A2835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9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916261"/>
            <a:ext cx="6290497" cy="181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mpg data from ggplot2 package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This dataset contains fuel economy data from 1999 to 2008 for 38 popular models of cars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Data from with 234 rows and 11 variables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For more info about mpg data, use ?mpg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27D7F7-74AD-9DA5-B3E9-71DB3D7F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62" y="2728890"/>
            <a:ext cx="6621476" cy="23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Base 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Default plotting functions like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1600" b="0" dirty="0">
                <a:solidFill>
                  <a:srgbClr val="1A2835"/>
                </a:solidFill>
              </a:rPr>
              <a:t>and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hist()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Scatterplot: engine displacement by highway miles per gallon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E9486C-2D66-8296-BBB2-0E26767A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04" y="1927472"/>
            <a:ext cx="5859880" cy="32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9926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purl.org/dc/dcmitype/"/>
    <ds:schemaRef ds:uri="http://purl.org/dc/elements/1.1/"/>
    <ds:schemaRef ds:uri="2ce3ef8a-6422-4f30-a28b-b1df238c326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035046a3-0870-4de8-a2b6-ab45b5587666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261</Words>
  <Application>Microsoft Office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Franklin Gothic</vt:lpstr>
      <vt:lpstr>Courier New</vt:lpstr>
      <vt:lpstr>Franklin Gothic Book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R Packages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Corliss, Bruce A (bac7wj)</cp:lastModifiedBy>
  <cp:revision>13</cp:revision>
  <dcterms:modified xsi:type="dcterms:W3CDTF">2023-01-18T17:00:53Z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